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3" r:id="rId32"/>
    <p:sldId id="335" r:id="rId33"/>
    <p:sldId id="336" r:id="rId34"/>
    <p:sldId id="337" r:id="rId35"/>
    <p:sldId id="338" r:id="rId36"/>
    <p:sldId id="340" r:id="rId37"/>
    <p:sldId id="339" r:id="rId38"/>
    <p:sldId id="368" r:id="rId39"/>
    <p:sldId id="292" r:id="rId40"/>
    <p:sldId id="344" r:id="rId41"/>
    <p:sldId id="345" r:id="rId42"/>
    <p:sldId id="296" r:id="rId43"/>
    <p:sldId id="346" r:id="rId44"/>
    <p:sldId id="297" r:id="rId45"/>
    <p:sldId id="347" r:id="rId46"/>
    <p:sldId id="298" r:id="rId47"/>
    <p:sldId id="348" r:id="rId48"/>
    <p:sldId id="299" r:id="rId49"/>
    <p:sldId id="349" r:id="rId50"/>
    <p:sldId id="300" r:id="rId51"/>
    <p:sldId id="350" r:id="rId52"/>
    <p:sldId id="351" r:id="rId53"/>
    <p:sldId id="301" r:id="rId54"/>
    <p:sldId id="341" r:id="rId55"/>
    <p:sldId id="293" r:id="rId56"/>
    <p:sldId id="353" r:id="rId57"/>
    <p:sldId id="354" r:id="rId58"/>
    <p:sldId id="355" r:id="rId59"/>
    <p:sldId id="352" r:id="rId60"/>
    <p:sldId id="357" r:id="rId61"/>
    <p:sldId id="356" r:id="rId62"/>
    <p:sldId id="359" r:id="rId63"/>
    <p:sldId id="360" r:id="rId64"/>
    <p:sldId id="362" r:id="rId65"/>
    <p:sldId id="363" r:id="rId66"/>
    <p:sldId id="366" r:id="rId67"/>
  </p:sldIdLst>
  <p:sldSz cx="10080625" cy="5670550"/>
  <p:notesSz cx="7772400" cy="10058400"/>
  <p:defaultTextStyle>
    <a:defPPr>
      <a:defRPr lang="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6" autoAdjust="0"/>
    <p:restoredTop sz="77570" autoAdjust="0"/>
  </p:normalViewPr>
  <p:slideViewPr>
    <p:cSldViewPr snapToGrid="0">
      <p:cViewPr varScale="1">
        <p:scale>
          <a:sx n="92" d="100"/>
          <a:sy n="92" d="100"/>
        </p:scale>
        <p:origin x="7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D94B-BC8C-F3AB-88EE-0549AF87F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7C603A5-EF31-8AF1-43F9-693F49130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AB745A-BE4E-1B73-7342-9429F0AAE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F555CE4-F6F9-E521-C334-301BE95D9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3372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0.pn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10.png"/><Relationship Id="rId9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Benim Formda Arkadaşım</a:t>
            </a:r>
            <a:endParaRPr xmlns:a="http://schemas.openxmlformats.org/drawingml/2006/main"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 xmlns:a="http://schemas.openxmlformats.org/drawingml/2006/main">
              <a:rPr lang="tr" dirty="0">
                <a:latin typeface="Coolvetica"/>
              </a:rPr>
              <a:t>Beden İmajı Bozukluğu Olan Bir Gençle </a:t>
            </a:r>
            <a:r xmlns:a="http://schemas.openxmlformats.org/drawingml/2006/main">
              <a:rPr lang="tr" dirty="0">
                <a:latin typeface="Coolvetica"/>
              </a:rPr>
              <a:t>Nasıl </a:t>
            </a:r>
            <a:r xmlns:a="http://schemas.openxmlformats.org/drawingml/2006/main">
              <a:rPr lang="tr" dirty="0" err="1">
                <a:latin typeface="Coolvetica"/>
              </a:rPr>
              <a:t>Yaklaşılır 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Valerio Zaccaria, MD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Çocuk </a:t>
            </a:r>
            <a:r xmlns:a="http://schemas.openxmlformats.org/drawingml/2006/main">
              <a:rPr lang="tr" sz="1800" dirty="0" err="1">
                <a:latin typeface="Coolvetica"/>
              </a:rPr>
              <a:t>Psikiyatristi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Klinik </a:t>
            </a:r>
            <a:r xmlns:a="http://schemas.openxmlformats.org/drawingml/2006/main">
              <a:rPr lang="tr" sz="1800" dirty="0" err="1">
                <a:latin typeface="Coolvetica"/>
              </a:rPr>
              <a:t>Deneysel </a:t>
            </a:r>
            <a:r xmlns:a="http://schemas.openxmlformats.org/drawingml/2006/main">
              <a:rPr lang="tr" sz="1800" dirty="0" err="1">
                <a:latin typeface="Coolvetica"/>
              </a:rPr>
              <a:t>Doktora </a:t>
            </a:r>
            <a:r xmlns:a="http://schemas.openxmlformats.org/drawingml/2006/main">
              <a:rPr lang="tr" sz="1800" dirty="0">
                <a:latin typeface="Coolvetica"/>
              </a:rPr>
              <a:t>Öğrencisi</a:t>
            </a:r>
            <a:r xmlns:a="http://schemas.openxmlformats.org/drawingml/2006/main">
              <a:rPr lang="tr" sz="1800" dirty="0" err="1">
                <a:latin typeface="Coolvetica"/>
              </a:rPr>
              <a:t>​</a:t>
            </a:r>
            <a:r xmlns:a="http://schemas.openxmlformats.org/drawingml/2006/main">
              <a:rPr lang="tr" sz="1800" dirty="0">
                <a:latin typeface="Coolvetica"/>
              </a:rPr>
              <a:t> </a:t>
            </a:r>
            <a:r xmlns:a="http://schemas.openxmlformats.org/drawingml/2006/main">
              <a:rPr lang="tr" sz="1800" dirty="0" err="1">
                <a:latin typeface="Coolvetica"/>
              </a:rPr>
              <a:t>Nörobilim </a:t>
            </a:r>
            <a:r xmlns:a="http://schemas.openxmlformats.org/drawingml/2006/main">
              <a:rPr lang="tr" sz="1800" dirty="0">
                <a:latin typeface="Coolvetica"/>
              </a:rPr>
              <a:t>ve </a:t>
            </a:r>
            <a:r xmlns:a="http://schemas.openxmlformats.org/drawingml/2006/main">
              <a:rPr lang="tr" sz="1800" dirty="0" err="1">
                <a:latin typeface="Coolvetica"/>
              </a:rPr>
              <a:t>Psikiyatri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 err="1">
                <a:latin typeface="Coolvetica"/>
              </a:rPr>
              <a:t>Sinirbilimi </a:t>
            </a:r>
            <a:endParaRPr xmlns:a="http://schemas.openxmlformats.org/drawingml/2006/main" lang="it-IT" sz="1800" dirty="0">
              <a:latin typeface="Coolvetica"/>
            </a:endParaRPr>
            <a:r xmlns:a="http://schemas.openxmlformats.org/drawingml/2006/main">
              <a:rPr lang="tr" sz="1800" dirty="0">
                <a:latin typeface="Coolvetica"/>
              </a:rPr>
              <a:t>Bölümü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Roma Sapienza Üniversitesi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/>
              <a:t>ABD'de 100 öğrenciden 1-2'si yeme bozukluğuyla mücadele ediyor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/>
              <a:t>Dünya genelinde kadınların yalnızca %4'ü kendilerini güzel buluyor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/>
              <a:t>10-17 yaş aralığındaki 1.200'den fazla gencin katıldığı bir araştırmada, gençlerin %72'si güzel olmak için muazzam bir baskı hissettiğini söyledi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/>
              <a:t>Yaşlandıkça güzellik konusunda genel bir baskı artıyor ve kızların özgüvenleri azalıyor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Gençler İçin Karmaşık Bir Sorun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Bireysel </a:t>
            </a: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faktörler: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Öz saygı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Kişilik </a:t>
            </a: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özellikleri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Görünüm ve güzellik ideallerinin içselleştirilmesi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Vücut karşılaştırma </a:t>
            </a: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</a:rPr>
              <a:t>t </a:t>
            </a: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sonlulukları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BI'ı Etkileyen Nedir?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Çevresel </a:t>
            </a: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faktörler: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Arkadaşlar ve akranlar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Aile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Koçlar ve akıl hocaları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Rol modeller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Medya ve popüler kültür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Endişeli veya mükemmeliyetçi mizaç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Öz saygı ve yeterlilik duygusu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İlk deneyimler (yorumlar, yargılar)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Herhangi bir travma veya alay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Bireysel Faktörler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Ebeveynlerin kilo/iştah hakkındaki yorumları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Eğitim tarzı (kontrol eden ve kabul eden)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Ailenin vücut bakımı kalıpları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İşlevsiz ilişkiler = düşük öz saygı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Tanıdık Bakışların Ağırlığı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Arkadaşlar arasındaki yorumlar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Fotoğraf ve özçekim paylaşımı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Performans, ölçümler, ağırlık karşılaştırmaları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Grup takviye veya tehdit olarak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Akranlar Arası Karşılaştırma ve Rekabet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Filtrelenmiş ve idealize edilmiş görüntüler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Fitness etkileyicileri ve ulaşılamaz modeller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Değer ölçüsü olarak beğeniler ve yorumlar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Sürekli "vücut kontrolü" ve güvensizlik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Dijital Ayna</a:t>
            </a:r>
          </a:p>
        </p:txBody>
      </p:sp>
      <p:pic>
        <p:nvPicPr>
          <p:cNvPr id="11" name="Immagine 10" descr="Immagine che contiene testo, persona, muscolo, uomo&#10;&#10;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&#10;&#10;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Sosyal medya, insanların kendileri hakkında yalanlar yaydığı bir platformdur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b="0" i="1" u="none" strike="noStrike" dirty="0">
                <a:solidFill>
                  <a:srgbClr val="000000"/>
                </a:solidFill>
                <a:uFillTx/>
                <a:latin typeface="Coolvetica"/>
              </a:rPr>
              <a:t>LG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&#10;&#10;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&#10;&#10;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Kızlar: ince, pürüzsüz cilt, orantılı kıvrımlar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Erkekler: kaslılık, güç, yağsız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Farklı baskı, aynı riskler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Erkeklerde ortaya çıkan yeni bir rahatsızlık: Bigoreksiya!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Erkekler ve Kızlar: Farklı Baskılar</a:t>
            </a:r>
            <a:endParaRPr xmlns:a="http://schemas.openxmlformats.org/drawingml/2006/main"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olarak deneyimlenen hızlı bedensel değişiklikler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Kimlik inşası beden aracılığıyla da gerçekleşir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Karşılaştırmayı artırır, hayal kırıklığına karşı toleransı azaltır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Beden bir 'savaş alanı'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Ergenlik: Kimlik ve Beden Fırtınası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Egzersiz yapmak her zaman iyidir' → her zaman doğru değildir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Sağlık ve görünüm arasında örtüşme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Estetik, sağlıklı yaşam olarak satılıyor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Acı yoksa kazanç da yok': Zihinsel bir tuzak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Fitness ve Beden Dismorfisi: Yanlış Mesaj Riski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4BA09ED5-AC48-98DE-21EB-6B6BE6F5D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3600" dirty="0">
                <a:solidFill>
                  <a:srgbClr val="E98E24"/>
                </a:solidFill>
                <a:latin typeface="Coolvetica"/>
              </a:rPr>
              <a:t>BI Bozukluğunu Nasıl Tanırsınız?</a:t>
            </a:r>
            <a:endParaRPr xmlns:a="http://schemas.openxmlformats.org/drawingml/2006/main"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71258F8-C7E2-27DB-4336-CB6BB7288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Gözlerinizin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Önünde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Olduğunda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1D07FC01-782B-835A-CFD1-1B1A4E965BB6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yaşında, gözle görülür derecede zayıf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Günlük egzersiz, karbonhidrat yok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Gururla konuşuyor: "Kararlıyım"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Aile endişeli ama çaresiz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4" name="Immagine 3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9CF1881B-A944-A929-A2F3-F95CDCF6E4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2058" y="364515"/>
            <a:ext cx="2628666" cy="39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Vücut imajının ne olduğunu ve nasıl etkilendiğini öğrenin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Beden İmajı (BI) bozukluğuyla mücadele eden gençleri tanıyın, anlayın ve uygun şekilde destekleyin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Nelere dikkat etmeniz gerektiğini ve onları nasıl dinleyeceğinizi öğrenin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Yardıma ihtiyacı olan gençleri ne zaman ve nereye yönlendireceğinizi bilin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Öğrenme Hedefleri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4CD4CEC7-57F0-CBAF-65B7-304016FF3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Rahatsızlık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Gözünüzün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Önünde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Olduğunda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Evet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yaşında, gözle görülür derecede zayıf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Günlük egzersiz, karbonhidrat yok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Gururla konuşuyor: "Kararlıyım"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Aile endişeli ama çaresiz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Kaslar Hapishaneye Dönüştüğünde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yaşında, saatlerce spor salonunda vakit geçiriyor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Sadece "temiz" beslenir, protein ve kalori sayar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"Hafif" takviyeler ve </a:t>
            </a:r>
            <a:r xmlns:a="http://schemas.openxmlformats.org/drawingml/2006/main">
              <a:rPr lang="tr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anabolik maddeler kullanır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Hiçbir zaman yeterince yaşlı hissetmiyorum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3600" dirty="0">
                <a:solidFill>
                  <a:srgbClr val="E98E24"/>
                </a:solidFill>
                <a:latin typeface="Coolvetica"/>
              </a:rPr>
              <a:t>BI Bozukluğunu Nasıl Tanırsınız?</a:t>
            </a:r>
            <a:endParaRPr xmlns:a="http://schemas.openxmlformats.org/drawingml/2006/main"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B2E71D8-BA2B-B08D-7AF4-975D1E5ED125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2400" dirty="0">
                <a:latin typeface="Coolvetica"/>
              </a:rPr>
              <a:t>Sofya</a:t>
            </a:r>
            <a:endParaRPr xmlns:a="http://schemas.openxmlformats.org/drawingml/2006/main" lang="it-IT" dirty="0">
              <a:latin typeface="Coolvetica"/>
            </a:endParaRPr>
          </a:p>
        </p:txBody>
      </p:sp>
      <p:pic>
        <p:nvPicPr>
          <p:cNvPr id="11" name="Immagine 10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ECC81CB6-3A5C-71A1-F808-080CA36E8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14608" y="747377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52E41892-57A3-D9FA-EBF4-8585205FF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Kaslar Hapishaneye Dönüştüğünde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yaşında, saatlerce spor salonunda vakit geçiriyor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Sadece </a:t>
            </a: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sağlıklı' yiyecekler yer, protein ve kalori sayar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'Hafif' takviyeler ve </a:t>
            </a:r>
            <a:r xmlns:a="http://schemas.openxmlformats.org/drawingml/2006/main">
              <a:rPr lang="tr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anabolikler kullanır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Hiçbir zaman yeterince güçlü hissetmiyorum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075480F-7C71-7EB5-31E4-BF3A82129191}"/>
              </a:ext>
            </a:extLst>
          </p:cNvPr>
          <p:cNvSpPr txBox="1"/>
          <p:nvPr/>
        </p:nvSpPr>
        <p:spPr>
          <a:xfrm>
            <a:off x="2003484" y="4085093"/>
            <a:ext cx="103227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2400" dirty="0">
                <a:latin typeface="Coolvetica"/>
              </a:rPr>
              <a:t>Maksimum</a:t>
            </a:r>
            <a:endParaRPr xmlns:a="http://schemas.openxmlformats.org/drawingml/2006/main"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Takıntılı Kontrol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Duyguları düzenlemek için bedeni kullanmak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Kararlılık kisvesi altında düşük öz saygı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Kimlik ağırlık/performansa bağlı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Görünüşün Arkasında Aynı Dinamik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Görünüşe göre 'normal' müşteriler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Sıkı ama </a:t>
            </a: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sağlıklı' eğitim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Kontrollü beslenme, ancak 'aşırılıklardan uzak'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İnce ve daha az görünür davranışlar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Sessiz Bir Rahatsızlık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620249" y="1466101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“Sadece sağlıklı yiyecekler yiyorum” → ortoreksiya mı?</a:t>
            </a:r>
          </a:p>
          <a:p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i="1" dirty="0">
                <a:latin typeface="Coolvetica"/>
              </a:rPr>
              <a:t>sadece sağlıklı yiyecekleri yeme konusunda sağlıksız bir takıntı</a:t>
            </a:r>
          </a:p>
          <a:p>
            <a:pPr xmlns:a="http://schemas.openxmlformats.org/drawingml/2006/main">
              <a:spcAft>
                <a:spcPts val="1200"/>
              </a:spcAft>
            </a:pPr>
            <a:r xmlns:a="http://schemas.openxmlformats.org/drawingml/2006/main">
              <a:rPr lang="tr" sz="1600" i="1" dirty="0">
                <a:latin typeface="Coolvetica"/>
              </a:rPr>
              <a:t>sağlıklı, saf veya temiz olarak kabul edilir</a:t>
            </a:r>
            <a:endParaRPr xmlns:a="http://schemas.openxmlformats.org/drawingml/2006/main" lang="en-US" sz="2400" b="0" i="1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"Hile yapamıyorum, kendimi kötü hissediyorum"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Yemekle ilgili sosyal anlardan kaçınma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'Kontrol dışı' bir yemekten sonra suçluluk duygusu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Disiplin Maskesi Altında Takıntılar</a:t>
            </a:r>
          </a:p>
        </p:txBody>
      </p:sp>
      <p:sp>
        <p:nvSpPr>
          <p:cNvPr id="3" name="Parentesi graffa aperta 2">
            <a:extLst>
              <a:ext uri="{FF2B5EF4-FFF2-40B4-BE49-F238E27FC236}">
                <a16:creationId xmlns:a16="http://schemas.microsoft.com/office/drawing/2014/main" id="{2BE8D841-2FEB-2757-3A52-571CF57A332F}"/>
              </a:ext>
            </a:extLst>
          </p:cNvPr>
          <p:cNvSpPr/>
          <p:nvPr/>
        </p:nvSpPr>
        <p:spPr>
          <a:xfrm>
            <a:off x="1650175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Parentesi graffa aperta 3">
            <a:extLst>
              <a:ext uri="{FF2B5EF4-FFF2-40B4-BE49-F238E27FC236}">
                <a16:creationId xmlns:a16="http://schemas.microsoft.com/office/drawing/2014/main" id="{1CDCD650-CFE7-06A0-8C72-A1686013301C}"/>
              </a:ext>
            </a:extLst>
          </p:cNvPr>
          <p:cNvSpPr/>
          <p:nvPr/>
        </p:nvSpPr>
        <p:spPr>
          <a:xfrm rot="10800000">
            <a:off x="5818661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Ateş veya ağrı olsa bile antrenman yapın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Bir günü kaçırırsanız öfke veya endişe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Takıntılı bir şekilde oturumları planlamak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Aşırı yeme veya 'kayma </a:t>
            </a: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' durumlarını telafi etmek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Fiziksel Aktivite Zorlayıcı Hale Geldiğinde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od swings. Emotions change. Emotional balance. Psychology disorder,  mental problem, stress, anxiety and life crisis. Bipolar emotion. Modern  flat cartoon style. Vector illustration 24105793 Vector Art at Vecteezy">
            <a:extLst>
              <a:ext uri="{FF2B5EF4-FFF2-40B4-BE49-F238E27FC236}">
                <a16:creationId xmlns:a16="http://schemas.microsoft.com/office/drawing/2014/main" id="{2D4981B2-2E34-AE2A-F543-6C6E525BC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11" y="2489968"/>
            <a:ext cx="2920510" cy="229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488" y="682504"/>
            <a:ext cx="1714938" cy="161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856980" y="1086957"/>
            <a:ext cx="6276379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Takıntılı vücut kontrolü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Sık ölçümler (ağırlık, çevre)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Aynanın önünde kontrol etmek veya spor salonunda selfie çekmek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Sayısal verilerle ilgili duygusal salınımlar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Ayna, Terazi, Ölçüler: Sürekli Kontrol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C3BC5AF0-3636-87D3-CD74-1F9A1795D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55" y="1597532"/>
            <a:ext cx="4908691" cy="29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825807" y="1564314"/>
            <a:ext cx="4073507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Kalori, adım ve yağ sayımı uygulaması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Akıllı saat ve giyilebilir fitness cihazları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Güvenlik olarak izleme → atlarsa endişe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Uygulamalar, Akıllı Saatler vb.: İzleme Bir Saplantı Haline Geldiğinde</a:t>
            </a:r>
          </a:p>
        </p:txBody>
      </p:sp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E33E1DCD-4795-9431-A764-F9F33B3145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6920345" y="1754259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805025" y="1502593"/>
            <a:ext cx="6115320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Bazıları kendilerini örter, aynadan kaçınır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Diğerleri bedenlerini sergiliyor: narsistik </a:t>
            </a:r>
            <a:r xmlns:a="http://schemas.openxmlformats.org/drawingml/2006/main">
              <a:rPr lang="tr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aşırı yatırım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Her iki durumda da beden, kişinin öz saygısının merkezinde yer alır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609599" y="49751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Aynı Rahatsızlığın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İki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Yüzü</a:t>
            </a:r>
          </a:p>
        </p:txBody>
      </p:sp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747025" y="1466225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Vücutlar arasında sürekli karşılaştırmalar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Estetik sonuçlara yönelik rekabet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Etkileyiciler ideal bir ölçüt olarak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Her Zaman Başkalarıyla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(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 Kendileriyle) Rekabet Ederler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56980" y="1086957"/>
            <a:ext cx="6733580" cy="322527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Fiziksel Aktivite Profesyonelleri bu resimdeki önemli karakterlerdir, çünkü bu gençlerle doğrudan temas halindedirler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Müşteriyle genellikle </a:t>
            </a:r>
            <a:r xmlns:a="http://schemas.openxmlformats.org/drawingml/2006/main">
              <a:rPr lang="tr" sz="2400" b="1" dirty="0">
                <a:solidFill>
                  <a:srgbClr val="000000"/>
                </a:solidFill>
                <a:latin typeface="Coolvetica"/>
                <a:ea typeface="Microsoft YaHei"/>
              </a:rPr>
              <a:t>güven </a:t>
            </a: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ve </a:t>
            </a:r>
            <a:r xmlns:a="http://schemas.openxmlformats.org/drawingml/2006/main">
              <a:rPr lang="tr" sz="2400" b="1" dirty="0">
                <a:solidFill>
                  <a:srgbClr val="000000"/>
                </a:solidFill>
                <a:latin typeface="Coolvetica"/>
                <a:ea typeface="Microsoft YaHei"/>
              </a:rPr>
              <a:t>dinleme </a:t>
            </a: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ilişkisi kurarlar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Davranışların ve değişikliklerin, erken dönemde bile olsa, ayrıcalıklı gözlemcileridirler.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Bu Fotoğrafta Neden Spor Var?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od Swings Vector Art, Icons, and Graphics for Free Download">
            <a:extLst>
              <a:ext uri="{FF2B5EF4-FFF2-40B4-BE49-F238E27FC236}">
                <a16:creationId xmlns:a16="http://schemas.microsoft.com/office/drawing/2014/main" id="{CBBCCF47-6973-D50F-8C24-D2EBA3DE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6086" r="18015"/>
          <a:stretch/>
        </p:blipFill>
        <p:spPr bwMode="auto">
          <a:xfrm>
            <a:off x="6021532" y="836479"/>
            <a:ext cx="3513323" cy="329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863573" y="1411914"/>
            <a:ext cx="477489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Ölçek Numarasına Göre İyi/Kötü Günler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Yorumlara Duygusal Tepki Verme (“Kilo Vermişsin!”, “Daha Büyümüşsün”)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Yemek Sonrası Suçluluk Duygusu veya Yoğun Antrenman Sonrası Tatmin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541193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Bedenle İlgili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Duygusal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Salınımlar</a:t>
            </a:r>
          </a:p>
        </p:txBody>
      </p:sp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xercise Cartoon Images – Browse 462,912 Stock Photos, Vectors, and Video |  Adobe Stock">
            <a:extLst>
              <a:ext uri="{FF2B5EF4-FFF2-40B4-BE49-F238E27FC236}">
                <a16:creationId xmlns:a16="http://schemas.microsoft.com/office/drawing/2014/main" id="{415BE8DE-E627-3478-C379-10A3CDB3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11" y="2795624"/>
            <a:ext cx="4230153" cy="19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74" y="1716714"/>
            <a:ext cx="3202515" cy="235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Bazıları okulu bırakıyor: eğitimden kaçınıyor, utanıyor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Diğerleri artıyor: aşırı antrenman, izolasyon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Spor davranışında ani değişiklikler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Okuldan ayrılma veya aşırı katılım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75" y="1411914"/>
            <a:ext cx="3443250" cy="21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Gıda ve vücut üzerinde katı kontrol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Görünümle ilgili olumsuz duygular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Egzersiz bir zorunluluk olarak görülüyor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Spontanlığın ve sosyal yaşamın kaybı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Sürekli karşılaştırma ve yargılama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Özetle: Dikkat Edilmesi Gereken Sinyaller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8" y="1564314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Sürekli ve yargılayıcı olmayan ilişki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Günlük dinamiklere ayrıcalıklı erişim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Erken sinyalleri alma olanağı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Klinikçinin yerini almaz ama bir köprü olabilir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609599" y="497514"/>
            <a:ext cx="688890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Fiziksel Aktivite Uzmanının Rolü: Koç mu Yoksa Ayrıcalıklı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Gözlemci mi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Belirli egzersizlerden kaçınma veya katılık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Estetik sonuçlara ve egzersiz süresine takıntılı olmak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"Büyük olmak istemiyorum", "Ne pahasına olursa olsun kendimi tanımlamalıyım" gibi ifadeler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Küçük fiziksel değişikliklere karşı güçlü duygusal tepkiler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Gözlemlenecek Davranışlar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55333" y="2765412"/>
            <a:ext cx="1621970" cy="16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281" y="433547"/>
            <a:ext cx="1728235" cy="172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>
              <a:spcAft>
                <a:spcPts val="1200"/>
              </a:spcAft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Yemek: Dost mu, düşman mı?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Atlanan veya aşırı kontrollü öğle yemeği molaları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Kendi kendine yönetilen </a:t>
            </a:r>
            <a:r xmlns:a="http://schemas.openxmlformats.org/drawingml/2006/main">
              <a:rPr lang="tr" sz="20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ve kısıtlayıcı diyetler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Kalori takıntısı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Yiyecekler hakkında suçlu yorumlar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Grup halinde veya antrenmandan sonra yemek yemeyi reddetme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Yeme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Davranışını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Kontrol Edin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019310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Sinirlilik, mükemmeliyetçilik, kendini eleştirme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Vücutla ilgili öz saygı dalgalanmaları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Hayal kırıklığı veya eksikliklerle başa çıkmada zorluk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Gelişme göstermediğinizde 'değerli olmadığınızı' hissetmek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Psikolojik Kırmızı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Bayraklar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gecikiyor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Selfie ve vücut takıntısı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Aşırı mesajlar içeren "Fitness" hesapları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"Önce ve sonra"nın ortaya çıkışı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Motivasyon kisvesi altında zehirli dil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58944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Sosyal Medyada Nelere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Dikkat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Edilmeli?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C34BE-4D93-B637-DCC8-3A4D32D68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BC4C68B2-9715-BFBB-D00E-26F65F44D1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0" y="895287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38BBF5A-6A0C-5669-02C4-9DCED427594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AF6F18E-CB8F-DE8C-5338-BB803EEA4FD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9B5EC7-8151-A3BF-1B98-9F59B07D706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A95029-3C4A-5A38-D5FF-57DE5EF8681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5E5842-90C7-C076-7154-4213310E55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FF44D2B-FEA9-203E-7EBA-54EC362ACDA4}"/>
              </a:ext>
            </a:extLst>
          </p:cNvPr>
          <p:cNvSpPr txBox="1"/>
          <p:nvPr/>
        </p:nvSpPr>
        <p:spPr>
          <a:xfrm>
            <a:off x="1858288" y="3464293"/>
            <a:ext cx="6363420" cy="55649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102E55D-0E7E-D931-4ED1-32BD9FAC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7F46100A-2823-3D26-B99C-0C8A8C3F3A3A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meydan okumak</a:t>
            </a:r>
          </a:p>
        </p:txBody>
      </p:sp>
    </p:spTree>
    <p:extLst>
      <p:ext uri="{BB962C8B-B14F-4D97-AF65-F5344CB8AC3E}">
        <p14:creationId xmlns:p14="http://schemas.microsoft.com/office/powerpoint/2010/main" val="2078361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pic>
        <p:nvPicPr>
          <p:cNvPr id="3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585DBB91-E18B-C06D-160C-848ADFBEC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1" y="6473742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086956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Fitness ≠ sağlıklı yaşam takıntısı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kontrol </a:t>
            </a: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olarak kullanılabilir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Uyarı işaretleri her zaman görünür olmayabilir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Müdahale için tanıya gerek yoktur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' </a:t>
            </a: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Değil </a:t>
            </a: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: Rahatsızlık Gizlendiğinde</a:t>
            </a: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Gence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Yaklaşım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Yargılayıcı olmayan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empatik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bir ortam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oluşturun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çevre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Aktif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dinleme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Duyguları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mücadeleleri onaylayın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uçlu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kullanın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sorulardan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kaçının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​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doğrudan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çatışma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Kendini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ifade etmeyi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edin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başından sonuna kadar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günlük tutma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yaratıcı çıkışlar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Yargılayıcı olmayan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empatik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bir ortam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oluşturun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çevre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Aktif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dinleme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Duyguları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mücadeleleri onaylayın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uçlu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kullanın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sorulardan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kaçının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​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doğrudan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çatışma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Kendini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ifade etmeyi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edin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başından sonuna kadar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günlük tutma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yaratıcı aktiviteler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Eleştiri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pekiştirir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utanç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yardıma karşı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direnç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Olumsuz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yorumlardan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kaçının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yiyecek,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egzersiz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görünüm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hakkında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Endişenizi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dile getirin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destekleyici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dil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aracılığıyla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Örnekler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xmlns:a="http://schemas.openxmlformats.org/drawingml/2006/main"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 "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yerine " </a:t>
            </a:r>
            <a:r xmlns:a="http://schemas.openxmlformats.org/drawingml/2006/main">
              <a:rPr lang="tr" altLang="it-IT" dirty="0" err="1">
                <a:latin typeface="Coolvetica"/>
              </a:rPr>
              <a:t>Ben "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olmamalı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açlıktan ölmek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kendin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algılanan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stresli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hakkında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vücudun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sizin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için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buradayız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Eleştiri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pekiştirir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utanç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yardıma karşı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direnç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Olumsuz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yorumlardan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kaçının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yiyecek,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egzersiz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görünüm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hakkında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Endişenizi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dile getirin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destekleyici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dil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aracılığıyla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Örnekler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xmlns:a="http://schemas.openxmlformats.org/drawingml/2006/main"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"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 "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yerine " </a:t>
            </a:r>
            <a:r xmlns:a="http://schemas.openxmlformats.org/drawingml/2006/main">
              <a:rPr lang="tr" altLang="it-IT" dirty="0" err="1">
                <a:latin typeface="Coolvetica"/>
              </a:rPr>
              <a:t>Ben "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olmamalı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açlıktan ölmek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kendin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algılanan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stresli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hakkında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vücudun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sizin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için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buradayız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Doğru ve yaşa uygun bilgiler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sağlayın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Kaçınmak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ezici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gerçekler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ilişkilendirilebilir kullanın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örnekler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etkisini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gerçekçi olmayan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vücut standartlarını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tartışın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Angaje etmek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etkileşimli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yöntemlerle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videolar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tartışmalar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Doğru ve yaşa uygun bilgiler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sağlayın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Kaçınmak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ezici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gerçekler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ilişkilendirilebilir kullanın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örnekler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etkisini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gerçekçi olmayan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vücut standartlarını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tartışın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Angaje etmek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etkileşimli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yöntemlerle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videolar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tartışmalar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öz bakım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olarak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değil,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ceza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Bilişsel Davranışçı Terapi (BDT),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Kabul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Kararlılık Terapisi (ACT), Aile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Temelli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 (FBT)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Tıbbi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izleme 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beslenme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danışmanlığı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Teklif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bakım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seçeneklerinin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artması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isteklilik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öz bakım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olarak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değil,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ceza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Bilişsel Davranışçı Terapi (BDT),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Kabul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Kararlılık Terapisi (ACT), Aile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Temelli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 (FBT)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Tıbbi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izleme 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beslenme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danışmanlığı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Teklif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bakım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seçeneklerinin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artması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isteklilik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Aileleri beden imajı bozuklukları konusunda eğitin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Olumlu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pekiştirmeyi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öğretin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olmadan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etkinleştirme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davranışlar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Okul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temelli eğitimi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edin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programlar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beden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pozitifliğini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etmek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Ebeveynler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bakıcılar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için destek grupları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Aileleri beden imajı bozuklukları konusunda eğitin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Olumlu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pekiştirmeyi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öğretin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olmadan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etkinleştirme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davranışlar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Okul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temelli eğitimi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edin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programlar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beden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pozitifliğini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etmek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Ebeveynler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bakıcılar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için destek grupları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Beden İmajı Nedir?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Görünümden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genel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refaha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odaklanın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Cesaretlendirmek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dengeli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yemek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olmadan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katı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kurallar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Terfi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sağlık 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eğlence için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egzersiz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yapın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estetik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Sezgisel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yemeyi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öğretin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Açlığı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tokluğu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dinleyin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​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ipuçları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Görünümden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genel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refaha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odaklanın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Cesaretlendirmek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dengeli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yemek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olmadan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katı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kurallar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Terfi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sağlık 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eğlence için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egzersiz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yapın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estetik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Sezgisel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yemeyi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öğretin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Açlığı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tokluğu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dinleyin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​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ipuçları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Adres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medyada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zararlı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güzellik ve zindelik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idealleri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okuryazarlığını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öğretin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Görüntüleri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sorgulayın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 edin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Çeşitli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modellerini ve olumlu sosyal medya kullanımını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edin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Sosyal medya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detoksları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düzenlenmiş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öneriler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beden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olumlama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içeriği</a:t>
            </a: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Güven oluşturma ve açık iletişim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Suçlama ve eleştiriden kaçınmak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Baskı yapmadan eğitmek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Profesyonel yardımı teşvik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solidFill>
                  <a:schemeClr val="bg1"/>
                </a:solidFill>
                <a:latin typeface="Coolvetica"/>
                <a:ea typeface="Microsoft YaHei"/>
              </a:rPr>
              <a:t>Aile ve destek ağlarını </a:t>
            </a: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dahil etmek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Yemek ve egzersizle sağlıklı bir ilişki geliştirmek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>
                <a:latin typeface="Coolvetica"/>
                <a:ea typeface="Microsoft YaHei"/>
              </a:rPr>
              <a:t>Gerçekçi olmayan sosyal ve medya etkilerine 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  <a:r xmlns:a="http://schemas.openxmlformats.org/drawingml/2006/main">
              <a:rPr lang="tr" sz="2400" b="0" u="none" strike="noStrike" dirty="0">
                <a:uFillTx/>
                <a:latin typeface="Coolvetica"/>
                <a:ea typeface="Microsoft YaHei"/>
              </a:rPr>
              <a:t>meydan okumak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BI Bozukluğu Olan Bir Gence Yaklaşım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Adres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medyada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zararlı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güzellik ve zindelik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idealleri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okuryazarlığını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öğretin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Görüntüleri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sorgulayın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 edin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Çeşitli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modellerini ve olumlu sosyal medya kullanımını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teşvik edin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Sosyal medya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detoksları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veya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düzenlenmiş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öneriler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tr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beden </a:t>
            </a: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olumlama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tr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içeriği</a:t>
            </a: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Doğru anı seçin: Asla egzersizin sonunda veya diğer insanların önünde değil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Meraklı değil, empatik olun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Tarafsız bir dil kullanın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Açık uçlu sorular kullanın ve zorlamayın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tr" sz="2400" dirty="0">
                <a:solidFill>
                  <a:srgbClr val="000000"/>
                </a:solidFill>
                <a:latin typeface="Coolvetica"/>
                <a:ea typeface="Microsoft YaHei"/>
              </a:rPr>
              <a:t>Aktif olarak dinleyin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t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Alan verin: sessizlik bile iletişim kurar!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Diyalog Nasıl Başlatılır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"Spor yapamadığınızda nasıl hissediyorsunuz?"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"Spor yaparken en çok neyi seviyorsun?"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"Hiç yorgun veya hasta olduğunuzda egzersiz yapıyor musunuz?"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"Kendiniz için hedefiniz nedir?"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Eğitimle İlişkinin İncelenmesi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"Her zaman kaçındığınız yiyecekler var mı?"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"Yemekten sonra kendinizi nasıl hissediyorsunuz?"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"Hiç aynaya baktığınızda gördüğünüzden hoşlanmadığınız oluyor mu?"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"Son birkaç ayda beslenmeniz nasıl değişti?"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Gıda ve Vücut Arasındaki İlişkinin Araştırılması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"Yeterince antrenman yaptıysam yiyorum"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"Duramıyorum, bir gün atlarsam kendimi kötü hissediyorum"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"Kendimi asla sevemeyeceğim"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"Kemikleri/tanımı görmek istiyorum"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Dikkat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Gerektiren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Cevaplar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303490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3829722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773607" y="1309229"/>
            <a:ext cx="4188774" cy="289906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Duyguları küçümsemeden doğrulayın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"Böyle hissetmeniz normaldir..." gibi ifadeler kullanın.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Diyalog için her zaman kapıyı açık bırakın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Ne yapalım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Kaçınılması Gerekenler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44686" y="1304034"/>
            <a:ext cx="4188774" cy="351144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Sorunu küçümsemek veya onunla dalga geçmek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Basit çözümler önerin ("daha fazla yiyin")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Fiziksel görünüm hakkında yorum yapın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Güveni zorla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Diğer müşterilerle karşılaştırmalar yapın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Kendin Yap çözümleri sunun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Önemli kilo kaybı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Performans arttırıcı ilaçların şüpheli kullanımı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Sosyal ve akademik geri çekilme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Kendine zarar verme veya depresif konuşma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Acil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Müdahale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Gerektiren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Durumlar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​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400" dirty="0"/>
              <a:t>Beden İmajı, kişinin fiziksel benliği hakkındaki algısı ve bu algının sonucunda yaşadığı duygulardır.</a:t>
            </a:r>
          </a:p>
          <a:p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r xmlns:a="http://schemas.openxmlformats.org/drawingml/2006/main">
              <a:rPr lang="tr" sz="2400" i="1" dirty="0"/>
              <a:t>Aynaya baktığınızda veya kendinizi zihninizde canlandırdığınızda kendinizi nasıl görüyorsunuz?</a:t>
            </a:r>
            <a:endParaRPr xmlns:a="http://schemas.openxmlformats.org/drawingml/2006/main"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Beden İmajı Nedir?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"Hiç bu konuyu biriyle konuşmayı düşündün mü?"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"İstersen bir danışmanlık merkezi biliyorum..."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"Bunu başka bir zaman konuşmak ister misin?"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İstila Etmeden Yardım Teklif Edin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856980" y="1086956"/>
            <a:ext cx="5715270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Ailenizle işbirliği yapın (eğer reşit değilseniz)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Bir meslektaşınızla konuşun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Diğer profesyonellere (psikologlar, çocuk psikiyatristleri) bildirin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Sadece çözümler değil, bağlantılar da sunun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Yalnız Değilsiniz: İttifaklar Kurmak</a:t>
            </a:r>
          </a:p>
        </p:txBody>
      </p:sp>
      <p:pic>
        <p:nvPicPr>
          <p:cNvPr id="1026" name="Picture 2" descr="The Human Network: How Connectivity Will Change Lives">
            <a:extLst>
              <a:ext uri="{FF2B5EF4-FFF2-40B4-BE49-F238E27FC236}">
                <a16:creationId xmlns:a16="http://schemas.microsoft.com/office/drawing/2014/main" id="{69BFEC59-F724-CB4C-4711-885589D88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31" y="1758122"/>
            <a:ext cx="2618958" cy="26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677880" y="2000245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Meslektaşlarınızla veya referanslarınızla konuşun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Katılımınızı kabul edin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Denetim veya dekompresyon anlarını kullanın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Her zaman kendinizi eğitin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478847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Başkalarının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Rahatsızlığı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Üzerinde Çalışmak,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Bunlar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Tarafından Bunalmadan</a:t>
            </a:r>
          </a:p>
        </p:txBody>
      </p:sp>
      <p:pic>
        <p:nvPicPr>
          <p:cNvPr id="4098" name="Picture 2" descr="The Best Ways to Reduce Your Stress">
            <a:extLst>
              <a:ext uri="{FF2B5EF4-FFF2-40B4-BE49-F238E27FC236}">
                <a16:creationId xmlns:a16="http://schemas.microsoft.com/office/drawing/2014/main" id="{CF4ED981-6E90-EE36-ADC5-56806BAB2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315" y="270209"/>
            <a:ext cx="3928496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Gençler sizinle daha sık iletişime geçiyor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Farklı bir dil kullanmaya başlar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'Orada' olduğunuz için teşekkürler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Bir uzmanla konuşmayı kabul eder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Fark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Yarattığınızı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Anlayın</a:t>
            </a:r>
          </a:p>
        </p:txBody>
      </p:sp>
      <p:pic>
        <p:nvPicPr>
          <p:cNvPr id="2050" name="Picture 2" descr="Theory) The Fallout Vault Boy isnt actually giving you the thumbs up; its  something else entirely : r/VideogameMysteries">
            <a:extLst>
              <a:ext uri="{FF2B5EF4-FFF2-40B4-BE49-F238E27FC236}">
                <a16:creationId xmlns:a16="http://schemas.microsoft.com/office/drawing/2014/main" id="{2DAFD4C3-E921-30C1-3E34-FD2513D93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477" y="1561296"/>
            <a:ext cx="2864409" cy="29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Eğitim ve PA ile ilişkileri nasıl?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Vücutlarındaki değişikliklere nasıl tepki veriyorlar?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Yiyeceklerden veya yiyecekle ilgili durumlardan kaçınıyorlar mı?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Vücutları hakkında sıklıkla olumsuz ifadeler kullanıyorlar mı?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dirty="0">
                <a:solidFill>
                  <a:srgbClr val="000000"/>
                </a:solidFill>
                <a:latin typeface="Coolvetica"/>
                <a:ea typeface="Microsoft YaHei"/>
              </a:rPr>
              <a:t>Kendilerine </a:t>
            </a: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karşı aşırı eleştirel </a:t>
            </a:r>
            <a:r xmlns:a="http://schemas.openxmlformats.org/drawingml/2006/main">
              <a:rPr lang="tr" sz="1600" dirty="0">
                <a:solidFill>
                  <a:srgbClr val="000000"/>
                </a:solidFill>
                <a:latin typeface="Coolvetica"/>
                <a:ea typeface="Microsoft YaHei"/>
              </a:rPr>
              <a:t>mi davranıyorlar </a:t>
            </a: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Antrenman yapmadıklarında kaygı mı yaşıyorlar?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Sürekli olarak teyit mi arıyorlar?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Sosyal medyadan çok etkileniyorlar mı?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Katı veya ritüelistik davranışları var mı?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1600" dirty="0">
                <a:solidFill>
                  <a:srgbClr val="000000"/>
                </a:solidFill>
                <a:latin typeface="Coolvetica"/>
                <a:ea typeface="Microsoft YaHei"/>
              </a:rPr>
              <a:t>mi </a:t>
            </a:r>
            <a:r xmlns:a="http://schemas.openxmlformats.org/drawingml/2006/main">
              <a:rPr lang="tr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? Yoksa kendilerini mi kapatıyorlar?</a:t>
            </a:r>
            <a:endParaRPr xmlns:a="http://schemas.openxmlformats.org/drawingml/2006/main"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10 </a:t>
            </a:r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Temel </a:t>
            </a:r>
            <a:r xmlns:a="http://schemas.openxmlformats.org/drawingml/2006/main">
              <a:rPr lang="tr" sz="2800" dirty="0">
                <a:solidFill>
                  <a:srgbClr val="E98E24"/>
                </a:solidFill>
                <a:latin typeface="Coolvetica"/>
              </a:rPr>
              <a:t>Soru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Gözlem Tablosu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Özellik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Gözlemlendi</a:t>
                      </a:r>
                      <a:r xmlns:a="http://schemas.openxmlformats.org/drawingml/2006/main">
                        <a:rPr lang="tr" sz="1600" dirty="0">
                          <a:latin typeface="Coolvetica"/>
                        </a:rPr>
                        <a:t>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davranış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Notlar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Antrenman yapmak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Frekans,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yoğunluk </a:t>
                      </a:r>
                      <a:r xmlns:a="http://schemas.openxmlformats.org/drawingml/2006/main">
                        <a:rPr lang="tr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sertlik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Dil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Vücut hakkında olumsuz yorumlar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Diyet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Katılık </a:t>
                      </a:r>
                      <a:r xmlns:a="http://schemas.openxmlformats.org/drawingml/2006/main">
                        <a:rPr lang="tr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kısıtlama </a:t>
                      </a:r>
                      <a:r xmlns:a="http://schemas.openxmlformats.org/drawingml/2006/main">
                        <a:rPr lang="tr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kaçınma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Duygular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Sinirlilik </a:t>
                      </a:r>
                      <a:r xmlns:a="http://schemas.openxmlformats.org/drawingml/2006/main">
                        <a:rPr lang="tr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mükemmeliyetçilik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Sosyal Medya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tr" sz="1600" dirty="0">
                          <a:latin typeface="Coolvetica"/>
                        </a:rPr>
                        <a:t>Aşırı veya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dismorfik</a:t>
                      </a:r>
                      <a:r xmlns:a="http://schemas.openxmlformats.org/drawingml/2006/main">
                        <a:rPr lang="tr" sz="1600" dirty="0">
                          <a:latin typeface="Coolvetica"/>
                        </a:rPr>
                        <a:t> </a:t>
                      </a:r>
                      <a:r xmlns:a="http://schemas.openxmlformats.org/drawingml/2006/main">
                        <a:rPr lang="tr" sz="1600" dirty="0" err="1">
                          <a:latin typeface="Coolvetica"/>
                        </a:rPr>
                        <a:t>içerik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42,679 Cartoon Man Questioning Royalty-Free Photos and Stock Images |  Shutterstock">
            <a:extLst>
              <a:ext uri="{FF2B5EF4-FFF2-40B4-BE49-F238E27FC236}">
                <a16:creationId xmlns:a16="http://schemas.microsoft.com/office/drawing/2014/main" id="{4B0893F6-1246-EB0E-179E-DC10E1719C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"/>
          <a:stretch/>
        </p:blipFill>
        <p:spPr bwMode="auto">
          <a:xfrm>
            <a:off x="229280" y="0"/>
            <a:ext cx="5002536" cy="488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89E9681-3C66-20C4-7F8B-8A5DCFEE6DB5}"/>
              </a:ext>
            </a:extLst>
          </p:cNvPr>
          <p:cNvSpPr txBox="1"/>
          <p:nvPr/>
        </p:nvSpPr>
        <p:spPr>
          <a:xfrm>
            <a:off x="440870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1888B6-8340-29CA-23FA-F689769AEEA4}"/>
              </a:ext>
            </a:extLst>
          </p:cNvPr>
          <p:cNvSpPr txBox="1"/>
          <p:nvPr/>
        </p:nvSpPr>
        <p:spPr>
          <a:xfrm>
            <a:off x="5827724" y="1925864"/>
            <a:ext cx="2281276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5400" b="0" u="none" strike="noStrike" dirty="0">
                <a:solidFill>
                  <a:srgbClr val="E98E24"/>
                </a:solidFill>
                <a:uFillTx/>
                <a:latin typeface="Coolvetica"/>
              </a:rPr>
              <a:t>Soru &amp; Cevap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erapy for Body Dysmorphia | Rago &amp; Associates">
            <a:extLst>
              <a:ext uri="{FF2B5EF4-FFF2-40B4-BE49-F238E27FC236}">
                <a16:creationId xmlns:a16="http://schemas.microsoft.com/office/drawing/2014/main" id="{0E3F01E7-507F-35E7-22BC-52C154BA0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600" y="1422187"/>
            <a:ext cx="2899675" cy="290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454785" y="1186386"/>
            <a:ext cx="698510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000" dirty="0"/>
          </a:p>
          <a:p>
            <a:r xmlns:a="http://schemas.openxmlformats.org/drawingml/2006/main">
              <a:rPr lang="tr" sz="2000" dirty="0"/>
              <a:t>İnancınız nedir?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dirty="0"/>
              <a:t>Öz saygıyla yakından ilgilidir</a:t>
            </a:r>
          </a:p>
          <a:p>
            <a:endParaRPr lang="en-US" sz="2000" dirty="0"/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000" dirty="0"/>
              <a:t>Beden saygısı daha spesifik olarak bir kişinin görünüşü, şekli veya boyutu hakkında sahip olduğu düşünceler ve duygularla ilgilidir.</a:t>
            </a:r>
            <a:endParaRPr xmlns:a="http://schemas.openxmlformats.org/drawingml/2006/main" lang="en-US" sz="20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67" y="83347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Beden İmajı Nedir?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3583518" y="125328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tr" sz="1800" dirty="0"/>
              <a:t>Görünüşünüz</a:t>
            </a:r>
          </a:p>
          <a:p>
            <a:r xmlns:a="http://schemas.openxmlformats.org/drawingml/2006/main">
              <a:rPr lang="tr" sz="1800" dirty="0"/>
              <a:t>Başkalarının sizi nasıl gördüğünü düşünüyorsunuz</a:t>
            </a:r>
          </a:p>
          <a:p>
            <a:r xmlns:a="http://schemas.openxmlformats.org/drawingml/2006/main">
              <a:rPr lang="tr" sz="1800" dirty="0"/>
              <a:t>Vücudunuz hakkında ne hissediyorsunuz?</a:t>
            </a:r>
          </a:p>
          <a:p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383479" y="128909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Beden İmajı Zehirli Hale Geldiğinde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Pozitif BI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Negatif BI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Kabul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Utanç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Vücut bakımı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 xmlns:a="http://schemas.openxmlformats.org/drawingml/2006/main">
                        <a:rPr lang="tr" dirty="0">
                          <a:latin typeface="Coolvetica"/>
                        </a:rPr>
                        <a:t>Takıntılı kontrol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Zevk için aktiviteler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Tazminat amaçlı faaliyetler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tr" dirty="0">
                          <a:latin typeface="Coolvetica"/>
                        </a:rPr>
                        <a:t>Güven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 xmlns:a="http://schemas.openxmlformats.org/drawingml/2006/main">
                        <a:rPr lang="tr" dirty="0">
                          <a:latin typeface="Coolvetica"/>
                        </a:rPr>
                        <a:t>Kendini küçümseme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Vücut memnuniyetsizliği nedeniyle bazı egzersizlerden kaçınma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800" dirty="0">
                <a:solidFill>
                  <a:srgbClr val="000000"/>
                </a:solidFill>
                <a:latin typeface="Coolvetica"/>
                <a:ea typeface="Microsoft YaHei"/>
              </a:rPr>
              <a:t>Algılanan kusurları 'düzeltmek' için aşırı egzersiz yapmak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Sağlıksız beslenme veya </a:t>
            </a:r>
            <a:r xmlns:a="http://schemas.openxmlformats.org/drawingml/2006/main">
              <a:rPr lang="tr" sz="2800" dirty="0">
                <a:solidFill>
                  <a:srgbClr val="000000"/>
                </a:solidFill>
                <a:latin typeface="Coolvetica"/>
                <a:ea typeface="Microsoft YaHei"/>
              </a:rPr>
              <a:t>gıda kısıtlaması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800" dirty="0">
                <a:solidFill>
                  <a:srgbClr val="000000"/>
                </a:solidFill>
                <a:latin typeface="Coolvetica"/>
                <a:ea typeface="Microsoft YaHei"/>
              </a:rPr>
              <a:t>Görünüş konusunda öz bilinçlilik nedeniyle </a:t>
            </a:r>
            <a:endParaRPr xmlns:a="http://schemas.openxmlformats.org/drawingml/2006/main" lang="en-US" sz="2800" b="0" u="none" strike="noStrike" dirty="0">
              <a:solidFill>
                <a:srgbClr val="000000"/>
              </a:solidFill>
              <a:uFillTx/>
              <a:latin typeface="Coolvetica"/>
            </a:endParaRPr>
            <a:r xmlns:a="http://schemas.openxmlformats.org/drawingml/2006/main">
              <a:rPr lang="tr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sosyal geri çekilme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tr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Beden İmajı Zehirli Hale Geldiğinde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4331</TotalTime>
  <Words>3099</Words>
  <Application>Microsoft Office PowerPoint</Application>
  <PresentationFormat>Personalizzato</PresentationFormat>
  <Paragraphs>549</Paragraphs>
  <Slides>66</Slides>
  <Notes>66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66</vt:i4>
      </vt:variant>
    </vt:vector>
  </HeadingPairs>
  <TitlesOfParts>
    <vt:vector size="74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284</cp:revision>
  <dcterms:created xsi:type="dcterms:W3CDTF">2025-02-21T17:30:07Z</dcterms:created>
  <dcterms:modified xsi:type="dcterms:W3CDTF">2025-10-01T21:28:15Z</dcterms:modified>
  <dc:language>en-US</dc:language>
</cp:coreProperties>
</file>